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4" r:id="rId3"/>
    <p:sldId id="256" r:id="rId4"/>
    <p:sldId id="257" r:id="rId5"/>
    <p:sldId id="258" r:id="rId6"/>
    <p:sldId id="261" r:id="rId7"/>
    <p:sldId id="267" r:id="rId8"/>
    <p:sldId id="263" r:id="rId9"/>
    <p:sldId id="266" r:id="rId10"/>
    <p:sldId id="265" r:id="rId11"/>
    <p:sldId id="259" r:id="rId12"/>
    <p:sldId id="260"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D89F-63DD-F91B-E454-719C287B0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3F522A-9D35-98E4-0761-5BD44EFB6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74B7B2-BFE7-87CF-2FD9-A5F4E64A4660}"/>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5" name="Footer Placeholder 4">
            <a:extLst>
              <a:ext uri="{FF2B5EF4-FFF2-40B4-BE49-F238E27FC236}">
                <a16:creationId xmlns:a16="http://schemas.microsoft.com/office/drawing/2014/main" id="{47165237-DD90-11E9-1713-614E9D380E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9C35F0-7E1F-B778-B95A-6A5E285C24C1}"/>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1463031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F2DF-C030-0FB9-D9CF-F3AE8B286E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96697C-B4A3-E7FE-9AA6-C61C5FE7AF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AF3A9C-327A-3F81-BDBC-C162E95D501F}"/>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5" name="Footer Placeholder 4">
            <a:extLst>
              <a:ext uri="{FF2B5EF4-FFF2-40B4-BE49-F238E27FC236}">
                <a16:creationId xmlns:a16="http://schemas.microsoft.com/office/drawing/2014/main" id="{21D14318-F9FE-559E-AD27-8D11E75D92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25BB9E-3415-DE52-472C-76EBB44A9652}"/>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207007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37F210-53C4-E540-94D0-EB517FFA15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F97428-3A8C-CA66-BDA2-08549ADC8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4190BA-B264-8F69-C656-FCB4FA80B8C9}"/>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5" name="Footer Placeholder 4">
            <a:extLst>
              <a:ext uri="{FF2B5EF4-FFF2-40B4-BE49-F238E27FC236}">
                <a16:creationId xmlns:a16="http://schemas.microsoft.com/office/drawing/2014/main" id="{E982A6F2-2708-D261-710F-887D0C2A9A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9E3D62-6744-D336-A143-119EC6032822}"/>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4149353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F981-1698-E9F3-B239-2C7E59F285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2563D7-9E0B-9B07-AFC7-B0896256B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FAB975-A934-36E9-67D6-A59170CE32E3}"/>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5" name="Footer Placeholder 4">
            <a:extLst>
              <a:ext uri="{FF2B5EF4-FFF2-40B4-BE49-F238E27FC236}">
                <a16:creationId xmlns:a16="http://schemas.microsoft.com/office/drawing/2014/main" id="{52EFF33C-5111-E343-0DDD-A54D858C8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8346F-42F5-6A26-9AB3-539B732C0B0D}"/>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343968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B16D-D1D4-4A57-0BA7-AA06944283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1354F5-0DD7-3EDC-33F8-EE4196224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A0641-FFA4-B14F-0B9C-F945B22F6E75}"/>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5" name="Footer Placeholder 4">
            <a:extLst>
              <a:ext uri="{FF2B5EF4-FFF2-40B4-BE49-F238E27FC236}">
                <a16:creationId xmlns:a16="http://schemas.microsoft.com/office/drawing/2014/main" id="{1773BE80-8BE8-8A59-7060-E98D544A36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EBE1FB-B6E8-45DB-3BC3-7C83128DD918}"/>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112323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5376-AA92-10EF-3D3F-058FB540E8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6AB885-3F7F-2E2D-2175-6EAE3EC312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6AEB36-ECF9-0248-FB4C-F72ED52792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25BC4D-C788-490C-D6EB-DEC13C5DB6CE}"/>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6" name="Footer Placeholder 5">
            <a:extLst>
              <a:ext uri="{FF2B5EF4-FFF2-40B4-BE49-F238E27FC236}">
                <a16:creationId xmlns:a16="http://schemas.microsoft.com/office/drawing/2014/main" id="{631C39FA-25C3-937F-4383-E7CEFD0866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4FD367-BEBC-9AD3-E3A4-2638CD218D3F}"/>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288853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0D42-F27F-BE04-28D4-EE68878E75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6A9806-15DF-9057-F80E-80F4F86D9D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5AE0FB-8884-F740-0047-8FCCF3701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9E004A-B296-1B6B-3191-27BDE5A7C7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EF9E51-0DAE-E43E-E108-EC122D28ED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DB181-84CC-84B4-378B-D52ADDE8D35A}"/>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8" name="Footer Placeholder 7">
            <a:extLst>
              <a:ext uri="{FF2B5EF4-FFF2-40B4-BE49-F238E27FC236}">
                <a16:creationId xmlns:a16="http://schemas.microsoft.com/office/drawing/2014/main" id="{FAB82E85-2B06-09F2-7542-6C5A07569E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AFDE59-6B97-1764-3DA1-01CA06C0E994}"/>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615276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1545-49BF-F02B-B2DA-61EBD03778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230C59-4905-3A16-6262-D1D0C00E61E4}"/>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4" name="Footer Placeholder 3">
            <a:extLst>
              <a:ext uri="{FF2B5EF4-FFF2-40B4-BE49-F238E27FC236}">
                <a16:creationId xmlns:a16="http://schemas.microsoft.com/office/drawing/2014/main" id="{96D0B2D5-B06A-F33C-AC57-BE58A13C93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EB4AB9-932C-946C-898C-E627B8384CCA}"/>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366139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5E24AB-DC29-4B8E-5ED2-9ED2AC578870}"/>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3" name="Footer Placeholder 2">
            <a:extLst>
              <a:ext uri="{FF2B5EF4-FFF2-40B4-BE49-F238E27FC236}">
                <a16:creationId xmlns:a16="http://schemas.microsoft.com/office/drawing/2014/main" id="{B613EDCF-6728-8685-0D7E-1840CF940D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0D895F-5169-E7C6-CEEF-976446C1EFBB}"/>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3001639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5338-6114-ED0F-B60C-B3DE78335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D275F9-2C00-765A-60B9-3BA92A2FB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C6B17A-2AA2-6683-BAE0-510296F39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41678B-3406-351C-BA9B-0624DC1F08C4}"/>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6" name="Footer Placeholder 5">
            <a:extLst>
              <a:ext uri="{FF2B5EF4-FFF2-40B4-BE49-F238E27FC236}">
                <a16:creationId xmlns:a16="http://schemas.microsoft.com/office/drawing/2014/main" id="{2BECDD52-19BB-E79B-461A-AE1882EAE2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E07500-33EB-0810-1933-EF0056A961D9}"/>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77224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F160-C9D8-7B32-8A43-5B52E2481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54E731-D6E0-11BA-4AFD-56C8138597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383939-4211-11C0-368A-8F05B03E3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2CC6F-54C3-8C09-C5D8-671A3DB45DC7}"/>
              </a:ext>
            </a:extLst>
          </p:cNvPr>
          <p:cNvSpPr>
            <a:spLocks noGrp="1"/>
          </p:cNvSpPr>
          <p:nvPr>
            <p:ph type="dt" sz="half" idx="10"/>
          </p:nvPr>
        </p:nvSpPr>
        <p:spPr/>
        <p:txBody>
          <a:bodyPr/>
          <a:lstStyle/>
          <a:p>
            <a:fld id="{199846F9-1FBD-459C-BA18-021457D329FC}" type="datetimeFigureOut">
              <a:rPr lang="en-IN" smtClean="0"/>
              <a:t>25-07-2024</a:t>
            </a:fld>
            <a:endParaRPr lang="en-IN"/>
          </a:p>
        </p:txBody>
      </p:sp>
      <p:sp>
        <p:nvSpPr>
          <p:cNvPr id="6" name="Footer Placeholder 5">
            <a:extLst>
              <a:ext uri="{FF2B5EF4-FFF2-40B4-BE49-F238E27FC236}">
                <a16:creationId xmlns:a16="http://schemas.microsoft.com/office/drawing/2014/main" id="{3702B74B-6753-F427-39F7-C447B308D6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868360-FAB6-DEF1-3106-761804A7C57D}"/>
              </a:ext>
            </a:extLst>
          </p:cNvPr>
          <p:cNvSpPr>
            <a:spLocks noGrp="1"/>
          </p:cNvSpPr>
          <p:nvPr>
            <p:ph type="sldNum" sz="quarter" idx="12"/>
          </p:nvPr>
        </p:nvSpPr>
        <p:spPr/>
        <p:txBody>
          <a:bodyPr/>
          <a:lstStyle/>
          <a:p>
            <a:fld id="{6FB0B328-5156-411D-A808-CCF8BCD9179D}" type="slidenum">
              <a:rPr lang="en-IN" smtClean="0"/>
              <a:t>‹#›</a:t>
            </a:fld>
            <a:endParaRPr lang="en-IN"/>
          </a:p>
        </p:txBody>
      </p:sp>
    </p:spTree>
    <p:extLst>
      <p:ext uri="{BB962C8B-B14F-4D97-AF65-F5344CB8AC3E}">
        <p14:creationId xmlns:p14="http://schemas.microsoft.com/office/powerpoint/2010/main" val="303336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31A137-9165-6E7D-0A52-635FB08F87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4A0A39-AA99-DBDE-F0DF-FB945E3B8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6AEA61-98FC-C1FB-6CCB-BEBB43B03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846F9-1FBD-459C-BA18-021457D329FC}" type="datetimeFigureOut">
              <a:rPr lang="en-IN" smtClean="0"/>
              <a:t>25-07-2024</a:t>
            </a:fld>
            <a:endParaRPr lang="en-IN"/>
          </a:p>
        </p:txBody>
      </p:sp>
      <p:sp>
        <p:nvSpPr>
          <p:cNvPr id="5" name="Footer Placeholder 4">
            <a:extLst>
              <a:ext uri="{FF2B5EF4-FFF2-40B4-BE49-F238E27FC236}">
                <a16:creationId xmlns:a16="http://schemas.microsoft.com/office/drawing/2014/main" id="{BDFC580B-C5D8-12E0-7463-CAC76C3A61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69E0E44-BF22-38A4-D09B-DA3D72981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0B328-5156-411D-A808-CCF8BCD9179D}" type="slidenum">
              <a:rPr lang="en-IN" smtClean="0"/>
              <a:t>‹#›</a:t>
            </a:fld>
            <a:endParaRPr lang="en-IN"/>
          </a:p>
        </p:txBody>
      </p:sp>
    </p:spTree>
    <p:extLst>
      <p:ext uri="{BB962C8B-B14F-4D97-AF65-F5344CB8AC3E}">
        <p14:creationId xmlns:p14="http://schemas.microsoft.com/office/powerpoint/2010/main" val="840297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techopedia.com/definition/30958/dynamic-application-security-testing-das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BEA1F-1E21-8DD2-35FE-B95AD31DB3D7}"/>
              </a:ext>
            </a:extLst>
          </p:cNvPr>
          <p:cNvSpPr txBox="1"/>
          <p:nvPr/>
        </p:nvSpPr>
        <p:spPr>
          <a:xfrm>
            <a:off x="609600" y="383458"/>
            <a:ext cx="10609006" cy="3816429"/>
          </a:xfrm>
          <a:prstGeom prst="rect">
            <a:avLst/>
          </a:prstGeom>
          <a:noFill/>
        </p:spPr>
        <p:txBody>
          <a:bodyPr wrap="square" rtlCol="0">
            <a:spAutoFit/>
          </a:bodyPr>
          <a:lstStyle/>
          <a:p>
            <a:r>
              <a:rPr lang="en-US" dirty="0"/>
              <a:t>Vulnerability Scanner: </a:t>
            </a:r>
          </a:p>
          <a:p>
            <a:r>
              <a:rPr lang="en-US" sz="1400" b="0" i="0" dirty="0">
                <a:solidFill>
                  <a:srgbClr val="000000"/>
                </a:solidFill>
                <a:effectLst/>
                <a:latin typeface="roboto" panose="02000000000000000000" pitchFamily="2" charset="0"/>
              </a:rPr>
              <a:t>Web Application Vulnerability Scanners are automated tools that scan web applications, normally from the outside, to look for security vulnerabilities such as Cross-site scripting, SQL Injection, Command Injection, Path Traversal and insecure server configuration. This category of tools is frequently referred to as </a:t>
            </a:r>
            <a:r>
              <a:rPr lang="en-US" sz="1400" b="0" i="0" u="none" strike="noStrike" dirty="0">
                <a:solidFill>
                  <a:srgbClr val="1D7BD7"/>
                </a:solidFill>
                <a:effectLst/>
                <a:latin typeface="roboto" panose="02000000000000000000" pitchFamily="2" charset="0"/>
                <a:hlinkClick r:id="rId2"/>
              </a:rPr>
              <a:t>Dynamic Application Security Testing (DAST)</a:t>
            </a:r>
            <a:r>
              <a:rPr lang="en-US" sz="1400" b="0" i="0" dirty="0">
                <a:solidFill>
                  <a:srgbClr val="000000"/>
                </a:solidFill>
                <a:effectLst/>
                <a:latin typeface="roboto" panose="02000000000000000000" pitchFamily="2" charset="0"/>
              </a:rPr>
              <a:t> Tools. A large number of both commercial and open source tools of this type are available and all of these tools have their own strengths and weaknesses. If you are interested in the effectiveness of DAST tools, check out the OWASP Benchmark project, which is scientifically measuring the effectiveness of all types of vulnerability detection tools, including DAST.</a:t>
            </a: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r>
              <a:rPr lang="en-US" sz="1400" dirty="0">
                <a:solidFill>
                  <a:srgbClr val="000000"/>
                </a:solidFill>
                <a:latin typeface="roboto" panose="02000000000000000000" pitchFamily="2" charset="0"/>
              </a:rPr>
              <a:t>Source: testasp.vulnweb.com</a:t>
            </a:r>
          </a:p>
          <a:p>
            <a:endParaRPr lang="en-US" sz="1400" dirty="0">
              <a:solidFill>
                <a:srgbClr val="000000"/>
              </a:solidFill>
              <a:latin typeface="roboto" panose="02000000000000000000" pitchFamily="2" charset="0"/>
            </a:endParaRPr>
          </a:p>
          <a:p>
            <a:r>
              <a:rPr lang="en-US" sz="1400" dirty="0">
                <a:solidFill>
                  <a:srgbClr val="000000"/>
                </a:solidFill>
                <a:latin typeface="roboto" panose="02000000000000000000" pitchFamily="2" charset="0"/>
              </a:rPr>
              <a:t>Vulnerability Scanning performed with the help of:</a:t>
            </a:r>
          </a:p>
          <a:p>
            <a:endParaRPr lang="en-US" sz="1400" dirty="0">
              <a:solidFill>
                <a:srgbClr val="000000"/>
              </a:solidFill>
              <a:latin typeface="roboto" panose="02000000000000000000" pitchFamily="2" charset="0"/>
            </a:endParaRPr>
          </a:p>
          <a:p>
            <a:r>
              <a:rPr lang="en-US" sz="1400" dirty="0">
                <a:solidFill>
                  <a:srgbClr val="000000"/>
                </a:solidFill>
                <a:latin typeface="roboto" panose="02000000000000000000" pitchFamily="2" charset="0"/>
              </a:rPr>
              <a:t>  1. </a:t>
            </a:r>
            <a:r>
              <a:rPr lang="en-US" sz="1400" dirty="0" err="1">
                <a:solidFill>
                  <a:srgbClr val="000000"/>
                </a:solidFill>
                <a:latin typeface="roboto" panose="02000000000000000000" pitchFamily="2" charset="0"/>
              </a:rPr>
              <a:t>Sqlmap</a:t>
            </a:r>
            <a:endParaRPr lang="en-US" sz="1400" dirty="0">
              <a:solidFill>
                <a:srgbClr val="000000"/>
              </a:solidFill>
              <a:latin typeface="roboto" panose="02000000000000000000" pitchFamily="2" charset="0"/>
            </a:endParaRPr>
          </a:p>
          <a:p>
            <a:r>
              <a:rPr lang="en-US" sz="1400" dirty="0">
                <a:solidFill>
                  <a:srgbClr val="000000"/>
                </a:solidFill>
                <a:latin typeface="roboto" panose="02000000000000000000" pitchFamily="2" charset="0"/>
              </a:rPr>
              <a:t>  2. </a:t>
            </a:r>
            <a:r>
              <a:rPr lang="en-US" sz="1400" dirty="0" err="1">
                <a:solidFill>
                  <a:srgbClr val="000000"/>
                </a:solidFill>
                <a:latin typeface="roboto" panose="02000000000000000000" pitchFamily="2" charset="0"/>
              </a:rPr>
              <a:t>Burpsuite</a:t>
            </a:r>
            <a:r>
              <a:rPr lang="en-US" sz="1400" dirty="0">
                <a:solidFill>
                  <a:srgbClr val="000000"/>
                </a:solidFill>
                <a:latin typeface="roboto" panose="02000000000000000000" pitchFamily="2" charset="0"/>
              </a:rPr>
              <a:t> – XSS</a:t>
            </a:r>
          </a:p>
          <a:p>
            <a:r>
              <a:rPr lang="en-US" sz="1400" dirty="0">
                <a:solidFill>
                  <a:srgbClr val="000000"/>
                </a:solidFill>
                <a:latin typeface="roboto" panose="02000000000000000000" pitchFamily="2" charset="0"/>
              </a:rPr>
              <a:t>  3. Nmap</a:t>
            </a:r>
          </a:p>
        </p:txBody>
      </p:sp>
    </p:spTree>
    <p:extLst>
      <p:ext uri="{BB962C8B-B14F-4D97-AF65-F5344CB8AC3E}">
        <p14:creationId xmlns:p14="http://schemas.microsoft.com/office/powerpoint/2010/main" val="67685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2ECC01-25A5-90B0-895D-DC51133D73CD}"/>
              </a:ext>
            </a:extLst>
          </p:cNvPr>
          <p:cNvSpPr txBox="1"/>
          <p:nvPr/>
        </p:nvSpPr>
        <p:spPr>
          <a:xfrm>
            <a:off x="550606" y="530941"/>
            <a:ext cx="10038735" cy="4247317"/>
          </a:xfrm>
          <a:prstGeom prst="rect">
            <a:avLst/>
          </a:prstGeom>
          <a:noFill/>
        </p:spPr>
        <p:txBody>
          <a:bodyPr wrap="square" rtlCol="0">
            <a:spAutoFit/>
          </a:bodyPr>
          <a:lstStyle/>
          <a:p>
            <a:r>
              <a:rPr lang="en-US" dirty="0"/>
              <a:t>Source : testasp.vulnweb.com</a:t>
            </a:r>
          </a:p>
          <a:p>
            <a:endParaRPr lang="en-US" dirty="0"/>
          </a:p>
          <a:p>
            <a:r>
              <a:rPr lang="en-US" dirty="0"/>
              <a:t>Nmap: </a:t>
            </a:r>
            <a:r>
              <a:rPr lang="en-US" sz="1400" b="0" i="0" dirty="0">
                <a:solidFill>
                  <a:srgbClr val="0A0A23"/>
                </a:solidFill>
                <a:effectLst/>
                <a:highlight>
                  <a:srgbClr val="FFFFFF"/>
                </a:highlight>
                <a:latin typeface="Lato" panose="020F0502020204030203" pitchFamily="34" charset="0"/>
              </a:rPr>
              <a:t>Nmap is short for Network Mapper. It is an open-source Linux command-line tool that is used to scan IP addresses and ports in a network and to detect installed applications.</a:t>
            </a:r>
            <a:endParaRPr lang="en-US" sz="1400" dirty="0"/>
          </a:p>
          <a:p>
            <a:endParaRPr lang="en-US" dirty="0"/>
          </a:p>
          <a:p>
            <a:r>
              <a:rPr lang="en-US" dirty="0"/>
              <a:t>Step 1: find the </a:t>
            </a:r>
            <a:r>
              <a:rPr lang="en-US" dirty="0" err="1"/>
              <a:t>ip</a:t>
            </a:r>
            <a:r>
              <a:rPr lang="en-US" dirty="0"/>
              <a:t> address with help of domain name</a:t>
            </a:r>
          </a:p>
          <a:p>
            <a:r>
              <a:rPr lang="en-US" dirty="0"/>
              <a:t>Step 2: now perform </a:t>
            </a:r>
            <a:r>
              <a:rPr lang="en-US" dirty="0" err="1"/>
              <a:t>nmap</a:t>
            </a:r>
            <a:r>
              <a:rPr lang="en-US" dirty="0"/>
              <a:t> scanning to discover, open ports, active host, version of particular port, vulnerable ports</a:t>
            </a:r>
          </a:p>
          <a:p>
            <a:r>
              <a:rPr lang="en-US" dirty="0"/>
              <a:t>Step 3:</a:t>
            </a:r>
            <a:r>
              <a:rPr lang="en-IN" dirty="0"/>
              <a:t> Nmap following scan:</a:t>
            </a:r>
          </a:p>
          <a:p>
            <a:r>
              <a:rPr lang="en-IN" dirty="0"/>
              <a:t>   1.</a:t>
            </a:r>
            <a:r>
              <a:rPr lang="en-US" dirty="0"/>
              <a:t> </a:t>
            </a:r>
            <a:r>
              <a:rPr lang="en-US" dirty="0" err="1"/>
              <a:t>nmap</a:t>
            </a:r>
            <a:r>
              <a:rPr lang="en-US" dirty="0"/>
              <a:t> &lt;</a:t>
            </a:r>
            <a:r>
              <a:rPr lang="en-US" dirty="0" err="1"/>
              <a:t>ip</a:t>
            </a:r>
            <a:r>
              <a:rPr lang="en-US" dirty="0"/>
              <a:t>&gt;</a:t>
            </a:r>
            <a:endParaRPr lang="en-IN" dirty="0"/>
          </a:p>
          <a:p>
            <a:r>
              <a:rPr lang="en-IN" dirty="0"/>
              <a:t>   2.</a:t>
            </a:r>
            <a:r>
              <a:rPr lang="en-US" dirty="0"/>
              <a:t> </a:t>
            </a:r>
            <a:r>
              <a:rPr lang="en-US" dirty="0" err="1"/>
              <a:t>nmap</a:t>
            </a:r>
            <a:r>
              <a:rPr lang="en-US" dirty="0"/>
              <a:t> -p- -O &lt;</a:t>
            </a:r>
            <a:r>
              <a:rPr lang="en-US" dirty="0" err="1"/>
              <a:t>ip</a:t>
            </a:r>
            <a:r>
              <a:rPr lang="en-US" dirty="0"/>
              <a:t>&gt;</a:t>
            </a:r>
            <a:endParaRPr lang="en-IN" dirty="0"/>
          </a:p>
          <a:p>
            <a:r>
              <a:rPr lang="en-IN" dirty="0"/>
              <a:t>   3. </a:t>
            </a:r>
            <a:r>
              <a:rPr lang="en-IN" dirty="0" err="1"/>
              <a:t>nmap</a:t>
            </a:r>
            <a:r>
              <a:rPr lang="en-IN" dirty="0"/>
              <a:t> –A &lt;</a:t>
            </a:r>
            <a:r>
              <a:rPr lang="en-IN" dirty="0" err="1"/>
              <a:t>ip</a:t>
            </a:r>
            <a:r>
              <a:rPr lang="en-IN" dirty="0"/>
              <a:t>&gt;</a:t>
            </a:r>
          </a:p>
          <a:p>
            <a:endParaRPr lang="en-IN" dirty="0"/>
          </a:p>
          <a:p>
            <a:endParaRPr lang="en-IN" dirty="0"/>
          </a:p>
          <a:p>
            <a:endParaRPr lang="en-US" dirty="0"/>
          </a:p>
        </p:txBody>
      </p:sp>
    </p:spTree>
    <p:extLst>
      <p:ext uri="{BB962C8B-B14F-4D97-AF65-F5344CB8AC3E}">
        <p14:creationId xmlns:p14="http://schemas.microsoft.com/office/powerpoint/2010/main" val="30269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2178E-6A50-F949-0D2C-FBFCE63D6B8B}"/>
              </a:ext>
            </a:extLst>
          </p:cNvPr>
          <p:cNvPicPr>
            <a:picLocks noChangeAspect="1"/>
          </p:cNvPicPr>
          <p:nvPr/>
        </p:nvPicPr>
        <p:blipFill>
          <a:blip r:embed="rId2"/>
          <a:stretch>
            <a:fillRect/>
          </a:stretch>
        </p:blipFill>
        <p:spPr>
          <a:xfrm>
            <a:off x="0" y="0"/>
            <a:ext cx="8827182" cy="4965290"/>
          </a:xfrm>
          <a:prstGeom prst="rect">
            <a:avLst/>
          </a:prstGeom>
        </p:spPr>
      </p:pic>
      <p:sp>
        <p:nvSpPr>
          <p:cNvPr id="4" name="TextBox 3">
            <a:extLst>
              <a:ext uri="{FF2B5EF4-FFF2-40B4-BE49-F238E27FC236}">
                <a16:creationId xmlns:a16="http://schemas.microsoft.com/office/drawing/2014/main" id="{3522C032-9AA8-11E8-81C2-B0ED1942DBE4}"/>
              </a:ext>
            </a:extLst>
          </p:cNvPr>
          <p:cNvSpPr txBox="1"/>
          <p:nvPr/>
        </p:nvSpPr>
        <p:spPr>
          <a:xfrm>
            <a:off x="1455174" y="5368413"/>
            <a:ext cx="8770374" cy="923330"/>
          </a:xfrm>
          <a:prstGeom prst="rect">
            <a:avLst/>
          </a:prstGeom>
          <a:noFill/>
        </p:spPr>
        <p:txBody>
          <a:bodyPr wrap="square" rtlCol="0">
            <a:spAutoFit/>
          </a:bodyPr>
          <a:lstStyle/>
          <a:p>
            <a:r>
              <a:rPr lang="en-US" dirty="0"/>
              <a:t>Performed </a:t>
            </a:r>
            <a:r>
              <a:rPr lang="en-US" dirty="0" err="1"/>
              <a:t>nmap</a:t>
            </a:r>
            <a:r>
              <a:rPr lang="en-US" dirty="0"/>
              <a:t> scanning to find vulnerabilities, found the host is up. </a:t>
            </a:r>
          </a:p>
          <a:p>
            <a:endParaRPr lang="en-US" dirty="0"/>
          </a:p>
          <a:p>
            <a:r>
              <a:rPr lang="en-US" dirty="0" err="1"/>
              <a:t>nmap</a:t>
            </a:r>
            <a:r>
              <a:rPr lang="en-US" dirty="0"/>
              <a:t> &lt;</a:t>
            </a:r>
            <a:r>
              <a:rPr lang="en-US" dirty="0" err="1"/>
              <a:t>ip</a:t>
            </a:r>
            <a:r>
              <a:rPr lang="en-US" dirty="0"/>
              <a:t>&gt;</a:t>
            </a:r>
            <a:endParaRPr lang="en-IN" dirty="0"/>
          </a:p>
        </p:txBody>
      </p:sp>
    </p:spTree>
    <p:extLst>
      <p:ext uri="{BB962C8B-B14F-4D97-AF65-F5344CB8AC3E}">
        <p14:creationId xmlns:p14="http://schemas.microsoft.com/office/powerpoint/2010/main" val="135824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E7BCE-33C6-6543-CFD7-8DC3889384AB}"/>
              </a:ext>
            </a:extLst>
          </p:cNvPr>
          <p:cNvPicPr>
            <a:picLocks noChangeAspect="1"/>
          </p:cNvPicPr>
          <p:nvPr/>
        </p:nvPicPr>
        <p:blipFill>
          <a:blip r:embed="rId2"/>
          <a:stretch>
            <a:fillRect/>
          </a:stretch>
        </p:blipFill>
        <p:spPr>
          <a:xfrm>
            <a:off x="0" y="0"/>
            <a:ext cx="8827182" cy="4965290"/>
          </a:xfrm>
          <a:prstGeom prst="rect">
            <a:avLst/>
          </a:prstGeom>
        </p:spPr>
      </p:pic>
      <p:sp>
        <p:nvSpPr>
          <p:cNvPr id="4" name="TextBox 3">
            <a:extLst>
              <a:ext uri="{FF2B5EF4-FFF2-40B4-BE49-F238E27FC236}">
                <a16:creationId xmlns:a16="http://schemas.microsoft.com/office/drawing/2014/main" id="{C0509DD0-434B-CE4F-ED1E-F936E6ADE30D}"/>
              </a:ext>
            </a:extLst>
          </p:cNvPr>
          <p:cNvSpPr txBox="1"/>
          <p:nvPr/>
        </p:nvSpPr>
        <p:spPr>
          <a:xfrm>
            <a:off x="747252" y="5348748"/>
            <a:ext cx="10009238" cy="923330"/>
          </a:xfrm>
          <a:prstGeom prst="rect">
            <a:avLst/>
          </a:prstGeom>
          <a:noFill/>
        </p:spPr>
        <p:txBody>
          <a:bodyPr wrap="square" rtlCol="0">
            <a:spAutoFit/>
          </a:bodyPr>
          <a:lstStyle/>
          <a:p>
            <a:r>
              <a:rPr lang="en-US" dirty="0"/>
              <a:t>Performed all scan port, and got 1 port open and performed </a:t>
            </a:r>
            <a:r>
              <a:rPr lang="en-US" dirty="0" err="1"/>
              <a:t>os</a:t>
            </a:r>
            <a:r>
              <a:rPr lang="en-US" dirty="0"/>
              <a:t> detection.</a:t>
            </a:r>
          </a:p>
          <a:p>
            <a:endParaRPr lang="en-US" dirty="0"/>
          </a:p>
          <a:p>
            <a:r>
              <a:rPr lang="en-US" dirty="0" err="1"/>
              <a:t>nmap</a:t>
            </a:r>
            <a:r>
              <a:rPr lang="en-US" dirty="0"/>
              <a:t> -p- -O &lt;</a:t>
            </a:r>
            <a:r>
              <a:rPr lang="en-US" dirty="0" err="1"/>
              <a:t>ip</a:t>
            </a:r>
            <a:r>
              <a:rPr lang="en-US" dirty="0"/>
              <a:t>&gt;</a:t>
            </a:r>
            <a:endParaRPr lang="en-IN" dirty="0"/>
          </a:p>
        </p:txBody>
      </p:sp>
    </p:spTree>
    <p:extLst>
      <p:ext uri="{BB962C8B-B14F-4D97-AF65-F5344CB8AC3E}">
        <p14:creationId xmlns:p14="http://schemas.microsoft.com/office/powerpoint/2010/main" val="1364264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D7F28-CF33-2283-A691-7E9342843ACE}"/>
              </a:ext>
            </a:extLst>
          </p:cNvPr>
          <p:cNvPicPr>
            <a:picLocks noChangeAspect="1"/>
          </p:cNvPicPr>
          <p:nvPr/>
        </p:nvPicPr>
        <p:blipFill>
          <a:blip r:embed="rId2"/>
          <a:stretch>
            <a:fillRect/>
          </a:stretch>
        </p:blipFill>
        <p:spPr>
          <a:xfrm>
            <a:off x="0" y="0"/>
            <a:ext cx="9141815" cy="5142271"/>
          </a:xfrm>
          <a:prstGeom prst="rect">
            <a:avLst/>
          </a:prstGeom>
        </p:spPr>
      </p:pic>
      <p:sp>
        <p:nvSpPr>
          <p:cNvPr id="4" name="TextBox 3">
            <a:extLst>
              <a:ext uri="{FF2B5EF4-FFF2-40B4-BE49-F238E27FC236}">
                <a16:creationId xmlns:a16="http://schemas.microsoft.com/office/drawing/2014/main" id="{114FBF2F-6D2B-F664-7D0D-DD4184D1DEDC}"/>
              </a:ext>
            </a:extLst>
          </p:cNvPr>
          <p:cNvSpPr txBox="1"/>
          <p:nvPr/>
        </p:nvSpPr>
        <p:spPr>
          <a:xfrm>
            <a:off x="2979174" y="5476568"/>
            <a:ext cx="5368413" cy="923330"/>
          </a:xfrm>
          <a:prstGeom prst="rect">
            <a:avLst/>
          </a:prstGeom>
          <a:noFill/>
        </p:spPr>
        <p:txBody>
          <a:bodyPr wrap="square" rtlCol="0">
            <a:spAutoFit/>
          </a:bodyPr>
          <a:lstStyle/>
          <a:p>
            <a:r>
              <a:rPr lang="en-IN" dirty="0"/>
              <a:t>Performed aggressive scan using </a:t>
            </a:r>
            <a:r>
              <a:rPr lang="en-IN" dirty="0" err="1"/>
              <a:t>nmap</a:t>
            </a:r>
            <a:endParaRPr lang="en-IN" dirty="0"/>
          </a:p>
          <a:p>
            <a:endParaRPr lang="en-IN" dirty="0"/>
          </a:p>
          <a:p>
            <a:r>
              <a:rPr lang="en-IN" dirty="0" err="1"/>
              <a:t>nmap</a:t>
            </a:r>
            <a:r>
              <a:rPr lang="en-IN" dirty="0"/>
              <a:t> –A &lt;</a:t>
            </a:r>
            <a:r>
              <a:rPr lang="en-IN" dirty="0" err="1"/>
              <a:t>ip</a:t>
            </a:r>
            <a:r>
              <a:rPr lang="en-IN" dirty="0"/>
              <a:t>&gt;</a:t>
            </a:r>
          </a:p>
        </p:txBody>
      </p:sp>
    </p:spTree>
    <p:extLst>
      <p:ext uri="{BB962C8B-B14F-4D97-AF65-F5344CB8AC3E}">
        <p14:creationId xmlns:p14="http://schemas.microsoft.com/office/powerpoint/2010/main" val="122637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2CC287-09C7-79CA-F294-B39447B528C9}"/>
              </a:ext>
            </a:extLst>
          </p:cNvPr>
          <p:cNvSpPr txBox="1"/>
          <p:nvPr/>
        </p:nvSpPr>
        <p:spPr>
          <a:xfrm>
            <a:off x="412954" y="88491"/>
            <a:ext cx="10658169" cy="7786747"/>
          </a:xfrm>
          <a:prstGeom prst="rect">
            <a:avLst/>
          </a:prstGeom>
          <a:noFill/>
        </p:spPr>
        <p:txBody>
          <a:bodyPr wrap="square" rtlCol="0">
            <a:spAutoFit/>
          </a:bodyPr>
          <a:lstStyle/>
          <a:p>
            <a:r>
              <a:rPr lang="en-US" dirty="0"/>
              <a:t>Source : testasp.vulnweb.com</a:t>
            </a:r>
          </a:p>
          <a:p>
            <a:endParaRPr lang="en-US" dirty="0"/>
          </a:p>
          <a:p>
            <a:pPr algn="just" fontAlgn="base"/>
            <a:r>
              <a:rPr lang="en-US" dirty="0" err="1"/>
              <a:t>Sqlmap</a:t>
            </a:r>
            <a:r>
              <a:rPr lang="en-US" dirty="0"/>
              <a:t> : </a:t>
            </a:r>
            <a:br>
              <a:rPr lang="en-US" b="0" i="0" dirty="0">
                <a:solidFill>
                  <a:srgbClr val="666666"/>
                </a:solidFill>
                <a:effectLst/>
                <a:highlight>
                  <a:srgbClr val="FAFAFA"/>
                </a:highlight>
                <a:latin typeface="Helvetica Neue"/>
              </a:rPr>
            </a:br>
            <a:r>
              <a:rPr lang="en-US" sz="1200" b="0" i="0" dirty="0" err="1">
                <a:solidFill>
                  <a:srgbClr val="666666"/>
                </a:solidFill>
                <a:effectLst/>
                <a:highlight>
                  <a:srgbClr val="FAFAFA"/>
                </a:highlight>
                <a:latin typeface="Helvetica Neue"/>
              </a:rPr>
              <a:t>sqlmap</a:t>
            </a:r>
            <a:r>
              <a:rPr lang="en-US" sz="1200" b="0" i="0" dirty="0">
                <a:solidFill>
                  <a:srgbClr val="666666"/>
                </a:solidFill>
                <a:effectLst/>
                <a:highlight>
                  <a:srgbClr val="FAFAFA"/>
                </a:highlight>
                <a:latin typeface="Helvetica Neue"/>
              </a:rPr>
              <a:t> is an open source penetration testing tool that automates the process of detecting and exploiting SQL injection flaws and taking over of database servers. It comes with a powerful detection engine, many niche features for the ultimate penetration tester and a broad range of switches lasting from database fingerprinting, over data fetching from the database, to accessing the underlying file system and executing commands on the operating system via out-of-band connections.</a:t>
            </a:r>
          </a:p>
          <a:p>
            <a:br>
              <a:rPr lang="en-US" dirty="0"/>
            </a:br>
            <a:r>
              <a:rPr lang="en-US" dirty="0"/>
              <a:t>Step 1: visit testasp.vulnweb.com</a:t>
            </a:r>
          </a:p>
          <a:p>
            <a:r>
              <a:rPr lang="en-US" dirty="0"/>
              <a:t>Step 2: copy the domain name</a:t>
            </a:r>
          </a:p>
          <a:p>
            <a:r>
              <a:rPr lang="en-US" dirty="0"/>
              <a:t>Step 3:</a:t>
            </a:r>
            <a:r>
              <a:rPr lang="en-IN" dirty="0"/>
              <a:t> Go to kali </a:t>
            </a:r>
            <a:r>
              <a:rPr lang="en-IN" dirty="0" err="1"/>
              <a:t>linux</a:t>
            </a:r>
            <a:r>
              <a:rPr lang="en-IN" dirty="0"/>
              <a:t> and try to ping the domain</a:t>
            </a:r>
          </a:p>
          <a:p>
            <a:r>
              <a:rPr lang="en-IN" dirty="0"/>
              <a:t>Step 4: Will be able to get the </a:t>
            </a:r>
            <a:r>
              <a:rPr lang="en-IN" dirty="0" err="1"/>
              <a:t>ip</a:t>
            </a:r>
            <a:r>
              <a:rPr lang="en-IN" dirty="0"/>
              <a:t> address.</a:t>
            </a:r>
          </a:p>
          <a:p>
            <a:r>
              <a:rPr lang="en-IN" dirty="0"/>
              <a:t>Step 5: Now to try find vulnerability with the help of </a:t>
            </a:r>
            <a:r>
              <a:rPr lang="en-IN" dirty="0" err="1">
                <a:solidFill>
                  <a:srgbClr val="0070C0"/>
                </a:solidFill>
              </a:rPr>
              <a:t>sqlmap</a:t>
            </a:r>
            <a:r>
              <a:rPr lang="en-IN" dirty="0"/>
              <a:t> using that </a:t>
            </a:r>
            <a:r>
              <a:rPr lang="en-IN" dirty="0" err="1"/>
              <a:t>ip</a:t>
            </a:r>
            <a:endParaRPr lang="en-IN" dirty="0"/>
          </a:p>
          <a:p>
            <a:r>
              <a:rPr lang="en-IN" dirty="0"/>
              <a:t>Step 6: the following </a:t>
            </a:r>
            <a:r>
              <a:rPr lang="en-IN" dirty="0" err="1"/>
              <a:t>sqlmap</a:t>
            </a:r>
            <a:r>
              <a:rPr lang="en-IN" dirty="0"/>
              <a:t> performed:</a:t>
            </a:r>
          </a:p>
          <a:p>
            <a:r>
              <a:rPr lang="en-IN" dirty="0"/>
              <a:t>  1. </a:t>
            </a:r>
            <a:r>
              <a:rPr lang="en-US" dirty="0" err="1"/>
              <a:t>sqlmap</a:t>
            </a:r>
            <a:r>
              <a:rPr lang="en-US" dirty="0"/>
              <a:t> –u &lt;</a:t>
            </a:r>
            <a:r>
              <a:rPr lang="en-US" dirty="0" err="1"/>
              <a:t>url</a:t>
            </a:r>
            <a:r>
              <a:rPr lang="en-US" dirty="0"/>
              <a:t>&gt; --crawl 3</a:t>
            </a:r>
          </a:p>
          <a:p>
            <a:r>
              <a:rPr lang="en-US" dirty="0"/>
              <a:t>  2. </a:t>
            </a:r>
            <a:r>
              <a:rPr lang="en-US" dirty="0" err="1"/>
              <a:t>sqlmap</a:t>
            </a:r>
            <a:r>
              <a:rPr lang="en-US" dirty="0"/>
              <a:t> –u &lt;</a:t>
            </a:r>
            <a:r>
              <a:rPr lang="en-US" dirty="0" err="1"/>
              <a:t>url</a:t>
            </a:r>
            <a:r>
              <a:rPr lang="en-US" dirty="0"/>
              <a:t>&gt; --crawl 3 –technique=“U” –batch</a:t>
            </a:r>
          </a:p>
          <a:p>
            <a:r>
              <a:rPr lang="en-US" dirty="0"/>
              <a:t> 3. </a:t>
            </a:r>
            <a:r>
              <a:rPr lang="en-US" dirty="0" err="1"/>
              <a:t>sqlpmap</a:t>
            </a:r>
            <a:r>
              <a:rPr lang="en-US" dirty="0"/>
              <a:t> –u &lt;</a:t>
            </a:r>
            <a:r>
              <a:rPr lang="en-US" dirty="0" err="1"/>
              <a:t>url</a:t>
            </a:r>
            <a:r>
              <a:rPr lang="en-US" dirty="0"/>
              <a:t>&gt; --crawl 3 –batch –risk 3</a:t>
            </a:r>
          </a:p>
          <a:p>
            <a:r>
              <a:rPr lang="en-US" dirty="0"/>
              <a:t> 4. </a:t>
            </a:r>
            <a:r>
              <a:rPr lang="en-IN" dirty="0" err="1"/>
              <a:t>sqlmap</a:t>
            </a:r>
            <a:r>
              <a:rPr lang="en-IN" dirty="0"/>
              <a:t> –u&lt;</a:t>
            </a:r>
            <a:r>
              <a:rPr lang="en-IN" dirty="0" err="1"/>
              <a:t>url</a:t>
            </a:r>
            <a:r>
              <a:rPr lang="en-IN" dirty="0"/>
              <a:t>&gt; -all</a:t>
            </a:r>
          </a:p>
          <a:p>
            <a:endParaRPr lang="en-IN" dirty="0"/>
          </a:p>
          <a:p>
            <a:r>
              <a:rPr lang="en-IN" dirty="0" err="1"/>
              <a:t>Mitogation</a:t>
            </a:r>
            <a:r>
              <a:rPr lang="en-IN" dirty="0"/>
              <a:t> For </a:t>
            </a:r>
            <a:r>
              <a:rPr lang="en-IN" dirty="0" err="1"/>
              <a:t>sql</a:t>
            </a:r>
            <a:r>
              <a:rPr lang="en-IN" dirty="0"/>
              <a:t> injection:</a:t>
            </a:r>
          </a:p>
          <a:p>
            <a:pPr algn="l">
              <a:buFont typeface="Arial" panose="020B0604020202020204" pitchFamily="34" charset="0"/>
              <a:buChar char="•"/>
            </a:pPr>
            <a:r>
              <a:rPr lang="en-US" sz="1400" i="0" dirty="0">
                <a:effectLst/>
                <a:highlight>
                  <a:srgbClr val="FFFFFF"/>
                </a:highlight>
                <a:latin typeface="Roboto" panose="02000000000000000000" pitchFamily="2" charset="0"/>
              </a:rPr>
              <a:t>Option 1: Use of Prepared Statements (with Parameterized Queries)</a:t>
            </a:r>
          </a:p>
          <a:p>
            <a:pPr algn="l">
              <a:buFont typeface="Arial" panose="020B0604020202020204" pitchFamily="34" charset="0"/>
              <a:buChar char="•"/>
            </a:pPr>
            <a:r>
              <a:rPr lang="en-US" sz="1400" i="0" dirty="0">
                <a:effectLst/>
                <a:highlight>
                  <a:srgbClr val="FFFFFF"/>
                </a:highlight>
                <a:latin typeface="Roboto" panose="02000000000000000000" pitchFamily="2" charset="0"/>
              </a:rPr>
              <a:t>Option 2: Use of Properly Constructed Stored Procedures</a:t>
            </a:r>
          </a:p>
          <a:p>
            <a:pPr algn="l">
              <a:buFont typeface="Arial" panose="020B0604020202020204" pitchFamily="34" charset="0"/>
              <a:buChar char="•"/>
            </a:pPr>
            <a:r>
              <a:rPr lang="en-US" sz="1400" i="0" dirty="0">
                <a:effectLst/>
                <a:highlight>
                  <a:srgbClr val="FFFFFF"/>
                </a:highlight>
                <a:latin typeface="Roboto" panose="02000000000000000000" pitchFamily="2" charset="0"/>
              </a:rPr>
              <a:t>Option 3: Allow-list Input Validation</a:t>
            </a:r>
          </a:p>
          <a:p>
            <a:pPr algn="l">
              <a:buFont typeface="Arial" panose="020B0604020202020204" pitchFamily="34" charset="0"/>
              <a:buChar char="•"/>
            </a:pPr>
            <a:r>
              <a:rPr lang="en-US" sz="1400" i="0" dirty="0">
                <a:effectLst/>
                <a:highlight>
                  <a:srgbClr val="FFFFFF"/>
                </a:highlight>
                <a:latin typeface="Roboto" panose="02000000000000000000" pitchFamily="2" charset="0"/>
              </a:rPr>
              <a:t>Option 4: STRONGLY DISCOURAGED: Escaping All User Supplied Input</a:t>
            </a:r>
          </a:p>
          <a:p>
            <a:endParaRPr lang="en-IN" dirty="0"/>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207942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3EFA7-81DB-560D-9D90-A6A3A6A2CFA7}"/>
              </a:ext>
            </a:extLst>
          </p:cNvPr>
          <p:cNvPicPr>
            <a:picLocks noChangeAspect="1"/>
          </p:cNvPicPr>
          <p:nvPr/>
        </p:nvPicPr>
        <p:blipFill>
          <a:blip r:embed="rId2"/>
          <a:stretch>
            <a:fillRect/>
          </a:stretch>
        </p:blipFill>
        <p:spPr>
          <a:xfrm>
            <a:off x="1" y="6350"/>
            <a:ext cx="7098890" cy="3985730"/>
          </a:xfrm>
          <a:prstGeom prst="rect">
            <a:avLst/>
          </a:prstGeom>
        </p:spPr>
      </p:pic>
      <p:sp>
        <p:nvSpPr>
          <p:cNvPr id="6" name="TextBox 5">
            <a:extLst>
              <a:ext uri="{FF2B5EF4-FFF2-40B4-BE49-F238E27FC236}">
                <a16:creationId xmlns:a16="http://schemas.microsoft.com/office/drawing/2014/main" id="{7F846991-3791-7C96-A88B-6597C25EC925}"/>
              </a:ext>
            </a:extLst>
          </p:cNvPr>
          <p:cNvSpPr txBox="1"/>
          <p:nvPr/>
        </p:nvSpPr>
        <p:spPr>
          <a:xfrm>
            <a:off x="8613058" y="953729"/>
            <a:ext cx="3185652" cy="3693319"/>
          </a:xfrm>
          <a:prstGeom prst="rect">
            <a:avLst/>
          </a:prstGeom>
          <a:noFill/>
        </p:spPr>
        <p:txBody>
          <a:bodyPr wrap="square" rtlCol="0">
            <a:spAutoFit/>
          </a:bodyPr>
          <a:lstStyle/>
          <a:p>
            <a:r>
              <a:rPr lang="en-US" dirty="0"/>
              <a:t>Performed </a:t>
            </a:r>
            <a:r>
              <a:rPr lang="en-US" dirty="0" err="1"/>
              <a:t>sql</a:t>
            </a:r>
            <a:r>
              <a:rPr lang="en-US" dirty="0"/>
              <a:t>-map to find vulnerability </a:t>
            </a:r>
          </a:p>
          <a:p>
            <a:endParaRPr lang="en-US" dirty="0"/>
          </a:p>
          <a:p>
            <a:r>
              <a:rPr lang="en-US" dirty="0"/>
              <a:t>1.Boolean based blind injection</a:t>
            </a:r>
          </a:p>
          <a:p>
            <a:endParaRPr lang="en-US" dirty="0"/>
          </a:p>
          <a:p>
            <a:r>
              <a:rPr lang="en-US" dirty="0"/>
              <a:t>2.Stacked Queries</a:t>
            </a:r>
          </a:p>
          <a:p>
            <a:endParaRPr lang="en-US" dirty="0"/>
          </a:p>
          <a:p>
            <a:r>
              <a:rPr lang="en-US" dirty="0"/>
              <a:t>3.Time based blind injection</a:t>
            </a:r>
          </a:p>
          <a:p>
            <a:endParaRPr lang="en-US" dirty="0"/>
          </a:p>
          <a:p>
            <a:endParaRPr lang="en-US" dirty="0"/>
          </a:p>
          <a:p>
            <a:r>
              <a:rPr lang="en-US" dirty="0"/>
              <a:t>[</a:t>
            </a:r>
            <a:r>
              <a:rPr lang="en-US" dirty="0" err="1"/>
              <a:t>sqlmap</a:t>
            </a:r>
            <a:r>
              <a:rPr lang="en-US" dirty="0"/>
              <a:t> –u &lt;</a:t>
            </a:r>
            <a:r>
              <a:rPr lang="en-US" dirty="0" err="1"/>
              <a:t>url</a:t>
            </a:r>
            <a:r>
              <a:rPr lang="en-US" dirty="0"/>
              <a:t>&gt; --crawl 3]</a:t>
            </a:r>
          </a:p>
          <a:p>
            <a:endParaRPr lang="en-US" dirty="0"/>
          </a:p>
          <a:p>
            <a:endParaRPr lang="en-IN" dirty="0"/>
          </a:p>
        </p:txBody>
      </p:sp>
      <p:pic>
        <p:nvPicPr>
          <p:cNvPr id="8" name="Picture 7">
            <a:extLst>
              <a:ext uri="{FF2B5EF4-FFF2-40B4-BE49-F238E27FC236}">
                <a16:creationId xmlns:a16="http://schemas.microsoft.com/office/drawing/2014/main" id="{C1EE0626-DC5C-A498-494D-F9633C98FE12}"/>
              </a:ext>
            </a:extLst>
          </p:cNvPr>
          <p:cNvPicPr>
            <a:picLocks noChangeAspect="1"/>
          </p:cNvPicPr>
          <p:nvPr/>
        </p:nvPicPr>
        <p:blipFill>
          <a:blip r:embed="rId3"/>
          <a:stretch>
            <a:fillRect/>
          </a:stretch>
        </p:blipFill>
        <p:spPr>
          <a:xfrm>
            <a:off x="930469" y="4261567"/>
            <a:ext cx="8636318" cy="2187130"/>
          </a:xfrm>
          <a:prstGeom prst="rect">
            <a:avLst/>
          </a:prstGeom>
        </p:spPr>
      </p:pic>
    </p:spTree>
    <p:extLst>
      <p:ext uri="{BB962C8B-B14F-4D97-AF65-F5344CB8AC3E}">
        <p14:creationId xmlns:p14="http://schemas.microsoft.com/office/powerpoint/2010/main" val="46499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2EA75-0C93-5D6B-30A7-B27BA365CFCE}"/>
              </a:ext>
            </a:extLst>
          </p:cNvPr>
          <p:cNvPicPr>
            <a:picLocks noChangeAspect="1"/>
          </p:cNvPicPr>
          <p:nvPr/>
        </p:nvPicPr>
        <p:blipFill>
          <a:blip r:embed="rId2"/>
          <a:stretch>
            <a:fillRect/>
          </a:stretch>
        </p:blipFill>
        <p:spPr>
          <a:xfrm>
            <a:off x="0" y="0"/>
            <a:ext cx="7610168" cy="4280720"/>
          </a:xfrm>
          <a:prstGeom prst="rect">
            <a:avLst/>
          </a:prstGeom>
        </p:spPr>
      </p:pic>
      <p:pic>
        <p:nvPicPr>
          <p:cNvPr id="5" name="Picture 4">
            <a:extLst>
              <a:ext uri="{FF2B5EF4-FFF2-40B4-BE49-F238E27FC236}">
                <a16:creationId xmlns:a16="http://schemas.microsoft.com/office/drawing/2014/main" id="{88683AB6-EBA0-88A3-038D-D515ED0BDE12}"/>
              </a:ext>
            </a:extLst>
          </p:cNvPr>
          <p:cNvPicPr>
            <a:picLocks noChangeAspect="1"/>
          </p:cNvPicPr>
          <p:nvPr/>
        </p:nvPicPr>
        <p:blipFill>
          <a:blip r:embed="rId3"/>
          <a:stretch>
            <a:fillRect/>
          </a:stretch>
        </p:blipFill>
        <p:spPr>
          <a:xfrm>
            <a:off x="549035" y="4514386"/>
            <a:ext cx="5037257" cy="2194750"/>
          </a:xfrm>
          <a:prstGeom prst="rect">
            <a:avLst/>
          </a:prstGeom>
        </p:spPr>
      </p:pic>
      <p:sp>
        <p:nvSpPr>
          <p:cNvPr id="6" name="TextBox 5">
            <a:extLst>
              <a:ext uri="{FF2B5EF4-FFF2-40B4-BE49-F238E27FC236}">
                <a16:creationId xmlns:a16="http://schemas.microsoft.com/office/drawing/2014/main" id="{24FACB65-A49C-42D0-FBC4-BE28399BEBF7}"/>
              </a:ext>
            </a:extLst>
          </p:cNvPr>
          <p:cNvSpPr txBox="1"/>
          <p:nvPr/>
        </p:nvSpPr>
        <p:spPr>
          <a:xfrm>
            <a:off x="7836309" y="747252"/>
            <a:ext cx="4050890" cy="1200329"/>
          </a:xfrm>
          <a:prstGeom prst="rect">
            <a:avLst/>
          </a:prstGeom>
          <a:noFill/>
        </p:spPr>
        <p:txBody>
          <a:bodyPr wrap="square" rtlCol="0">
            <a:spAutoFit/>
          </a:bodyPr>
          <a:lstStyle/>
          <a:p>
            <a:r>
              <a:rPr lang="en-US" dirty="0"/>
              <a:t>Performed Union based </a:t>
            </a:r>
            <a:r>
              <a:rPr lang="en-US" dirty="0" err="1"/>
              <a:t>sql</a:t>
            </a:r>
            <a:r>
              <a:rPr lang="en-US" dirty="0"/>
              <a:t>-injection</a:t>
            </a:r>
          </a:p>
          <a:p>
            <a:endParaRPr lang="en-US" dirty="0"/>
          </a:p>
          <a:p>
            <a:r>
              <a:rPr lang="en-US" dirty="0" err="1"/>
              <a:t>Sqlmap</a:t>
            </a:r>
            <a:r>
              <a:rPr lang="en-US" dirty="0"/>
              <a:t> –u &lt;</a:t>
            </a:r>
            <a:r>
              <a:rPr lang="en-US" dirty="0" err="1"/>
              <a:t>url</a:t>
            </a:r>
            <a:r>
              <a:rPr lang="en-US" dirty="0"/>
              <a:t>&gt; --crawl 3 –technique=“U” --batch</a:t>
            </a:r>
            <a:endParaRPr lang="en-IN" dirty="0"/>
          </a:p>
        </p:txBody>
      </p:sp>
    </p:spTree>
    <p:extLst>
      <p:ext uri="{BB962C8B-B14F-4D97-AF65-F5344CB8AC3E}">
        <p14:creationId xmlns:p14="http://schemas.microsoft.com/office/powerpoint/2010/main" val="126097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EAA137-9AF2-E46E-048E-536AAE37F3B9}"/>
              </a:ext>
            </a:extLst>
          </p:cNvPr>
          <p:cNvPicPr>
            <a:picLocks noChangeAspect="1"/>
          </p:cNvPicPr>
          <p:nvPr/>
        </p:nvPicPr>
        <p:blipFill>
          <a:blip r:embed="rId2"/>
          <a:stretch>
            <a:fillRect/>
          </a:stretch>
        </p:blipFill>
        <p:spPr>
          <a:xfrm>
            <a:off x="1" y="0"/>
            <a:ext cx="7918246" cy="4454013"/>
          </a:xfrm>
          <a:prstGeom prst="rect">
            <a:avLst/>
          </a:prstGeom>
        </p:spPr>
      </p:pic>
      <p:pic>
        <p:nvPicPr>
          <p:cNvPr id="7" name="Picture 6">
            <a:extLst>
              <a:ext uri="{FF2B5EF4-FFF2-40B4-BE49-F238E27FC236}">
                <a16:creationId xmlns:a16="http://schemas.microsoft.com/office/drawing/2014/main" id="{F072A01F-D3EC-8758-E4CE-4D76D3501F5B}"/>
              </a:ext>
            </a:extLst>
          </p:cNvPr>
          <p:cNvPicPr>
            <a:picLocks noChangeAspect="1"/>
          </p:cNvPicPr>
          <p:nvPr/>
        </p:nvPicPr>
        <p:blipFill>
          <a:blip r:embed="rId3"/>
          <a:stretch>
            <a:fillRect/>
          </a:stretch>
        </p:blipFill>
        <p:spPr>
          <a:xfrm>
            <a:off x="3806686" y="4558885"/>
            <a:ext cx="6538527" cy="2027096"/>
          </a:xfrm>
          <a:prstGeom prst="rect">
            <a:avLst/>
          </a:prstGeom>
        </p:spPr>
      </p:pic>
      <p:sp>
        <p:nvSpPr>
          <p:cNvPr id="8" name="TextBox 7">
            <a:extLst>
              <a:ext uri="{FF2B5EF4-FFF2-40B4-BE49-F238E27FC236}">
                <a16:creationId xmlns:a16="http://schemas.microsoft.com/office/drawing/2014/main" id="{74A67FCD-C002-BA7A-8972-83B83E4D54E9}"/>
              </a:ext>
            </a:extLst>
          </p:cNvPr>
          <p:cNvSpPr txBox="1"/>
          <p:nvPr/>
        </p:nvSpPr>
        <p:spPr>
          <a:xfrm>
            <a:off x="8278761" y="639097"/>
            <a:ext cx="3215148" cy="1200329"/>
          </a:xfrm>
          <a:prstGeom prst="rect">
            <a:avLst/>
          </a:prstGeom>
          <a:noFill/>
        </p:spPr>
        <p:txBody>
          <a:bodyPr wrap="square" rtlCol="0">
            <a:spAutoFit/>
          </a:bodyPr>
          <a:lstStyle/>
          <a:p>
            <a:r>
              <a:rPr lang="en-US" dirty="0"/>
              <a:t>Risk factor</a:t>
            </a:r>
          </a:p>
          <a:p>
            <a:endParaRPr lang="en-US" dirty="0"/>
          </a:p>
          <a:p>
            <a:r>
              <a:rPr lang="en-US" dirty="0" err="1"/>
              <a:t>Sqlpmap</a:t>
            </a:r>
            <a:r>
              <a:rPr lang="en-US" dirty="0"/>
              <a:t> –u &lt;</a:t>
            </a:r>
            <a:r>
              <a:rPr lang="en-US" dirty="0" err="1"/>
              <a:t>url</a:t>
            </a:r>
            <a:r>
              <a:rPr lang="en-US" dirty="0"/>
              <a:t>&gt; --crawl 3 –batch –risk 3</a:t>
            </a:r>
            <a:endParaRPr lang="en-IN" dirty="0"/>
          </a:p>
        </p:txBody>
      </p:sp>
    </p:spTree>
    <p:extLst>
      <p:ext uri="{BB962C8B-B14F-4D97-AF65-F5344CB8AC3E}">
        <p14:creationId xmlns:p14="http://schemas.microsoft.com/office/powerpoint/2010/main" val="423743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9D4F1-31DC-5EA7-C4D9-8F5139BB5524}"/>
              </a:ext>
            </a:extLst>
          </p:cNvPr>
          <p:cNvPicPr>
            <a:picLocks noChangeAspect="1"/>
          </p:cNvPicPr>
          <p:nvPr/>
        </p:nvPicPr>
        <p:blipFill>
          <a:blip r:embed="rId2"/>
          <a:stretch>
            <a:fillRect/>
          </a:stretch>
        </p:blipFill>
        <p:spPr>
          <a:xfrm>
            <a:off x="137651" y="0"/>
            <a:ext cx="9212826" cy="5182215"/>
          </a:xfrm>
          <a:prstGeom prst="rect">
            <a:avLst/>
          </a:prstGeom>
        </p:spPr>
      </p:pic>
      <p:sp>
        <p:nvSpPr>
          <p:cNvPr id="4" name="TextBox 3">
            <a:extLst>
              <a:ext uri="{FF2B5EF4-FFF2-40B4-BE49-F238E27FC236}">
                <a16:creationId xmlns:a16="http://schemas.microsoft.com/office/drawing/2014/main" id="{0E8CFC47-8932-6FB1-CF44-327D3C851B8D}"/>
              </a:ext>
            </a:extLst>
          </p:cNvPr>
          <p:cNvSpPr txBox="1"/>
          <p:nvPr/>
        </p:nvSpPr>
        <p:spPr>
          <a:xfrm>
            <a:off x="1676399" y="5368412"/>
            <a:ext cx="6135329" cy="1200329"/>
          </a:xfrm>
          <a:prstGeom prst="rect">
            <a:avLst/>
          </a:prstGeom>
          <a:noFill/>
        </p:spPr>
        <p:txBody>
          <a:bodyPr wrap="square" rtlCol="0">
            <a:spAutoFit/>
          </a:bodyPr>
          <a:lstStyle/>
          <a:p>
            <a:r>
              <a:rPr lang="en-IN" dirty="0" err="1"/>
              <a:t>Sqlmap</a:t>
            </a:r>
            <a:r>
              <a:rPr lang="en-IN" dirty="0"/>
              <a:t> for finding complete </a:t>
            </a:r>
            <a:r>
              <a:rPr lang="en-IN" dirty="0" err="1"/>
              <a:t>vunlernability</a:t>
            </a:r>
            <a:r>
              <a:rPr lang="en-IN" dirty="0"/>
              <a:t> </a:t>
            </a:r>
          </a:p>
          <a:p>
            <a:endParaRPr lang="en-IN" dirty="0"/>
          </a:p>
          <a:p>
            <a:endParaRPr lang="en-IN" dirty="0"/>
          </a:p>
          <a:p>
            <a:r>
              <a:rPr lang="en-IN" dirty="0"/>
              <a:t>[ </a:t>
            </a:r>
            <a:r>
              <a:rPr lang="en-IN" dirty="0" err="1"/>
              <a:t>sqlmap</a:t>
            </a:r>
            <a:r>
              <a:rPr lang="en-IN" dirty="0"/>
              <a:t> –u&lt;</a:t>
            </a:r>
            <a:r>
              <a:rPr lang="en-IN" dirty="0" err="1"/>
              <a:t>url</a:t>
            </a:r>
            <a:r>
              <a:rPr lang="en-IN" dirty="0"/>
              <a:t>&gt; -all] </a:t>
            </a:r>
          </a:p>
        </p:txBody>
      </p:sp>
    </p:spTree>
    <p:extLst>
      <p:ext uri="{BB962C8B-B14F-4D97-AF65-F5344CB8AC3E}">
        <p14:creationId xmlns:p14="http://schemas.microsoft.com/office/powerpoint/2010/main" val="328284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DF21B-B693-9753-5A45-808FF7A38728}"/>
              </a:ext>
            </a:extLst>
          </p:cNvPr>
          <p:cNvSpPr txBox="1"/>
          <p:nvPr/>
        </p:nvSpPr>
        <p:spPr>
          <a:xfrm>
            <a:off x="344129" y="452284"/>
            <a:ext cx="11464413" cy="5724644"/>
          </a:xfrm>
          <a:prstGeom prst="rect">
            <a:avLst/>
          </a:prstGeom>
          <a:noFill/>
        </p:spPr>
        <p:txBody>
          <a:bodyPr wrap="square" rtlCol="0">
            <a:spAutoFit/>
          </a:bodyPr>
          <a:lstStyle/>
          <a:p>
            <a:r>
              <a:rPr lang="en-US" dirty="0"/>
              <a:t>Source: testasp.vulnweb.com</a:t>
            </a:r>
          </a:p>
          <a:p>
            <a:endParaRPr lang="en-US" dirty="0"/>
          </a:p>
          <a:p>
            <a:r>
              <a:rPr lang="en-US" dirty="0"/>
              <a:t>XSS: </a:t>
            </a:r>
            <a:r>
              <a:rPr lang="en-US" sz="1400" b="0" i="0" dirty="0">
                <a:solidFill>
                  <a:srgbClr val="000000"/>
                </a:solidFill>
                <a:effectLst/>
                <a:latin typeface="roboto" panose="02000000000000000000" pitchFamily="2" charset="0"/>
              </a:rPr>
              <a:t>Cross-Site Scripting (XSS) attacks are a type of injection, in which malicious scripts are injected into otherwise benign and trusted websites.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endParaRPr lang="en-US" sz="1400" dirty="0"/>
          </a:p>
          <a:p>
            <a:endParaRPr lang="en-US" dirty="0"/>
          </a:p>
          <a:p>
            <a:r>
              <a:rPr lang="en-US" dirty="0"/>
              <a:t>Step 1: Visit Testaspvulweb.com</a:t>
            </a:r>
          </a:p>
          <a:p>
            <a:r>
              <a:rPr lang="en-US" dirty="0"/>
              <a:t>Step 2: Turn on your burp suite</a:t>
            </a:r>
            <a:endParaRPr lang="en-IN" dirty="0"/>
          </a:p>
          <a:p>
            <a:r>
              <a:rPr lang="en-IN" dirty="0"/>
              <a:t>Step 3: On the intercept and access the site </a:t>
            </a:r>
          </a:p>
          <a:p>
            <a:r>
              <a:rPr lang="en-IN" dirty="0"/>
              <a:t>Step 4: send the request to intruder</a:t>
            </a:r>
          </a:p>
          <a:p>
            <a:r>
              <a:rPr lang="en-IN" dirty="0"/>
              <a:t>Step 5: import the payload</a:t>
            </a:r>
          </a:p>
          <a:p>
            <a:r>
              <a:rPr lang="en-IN" dirty="0"/>
              <a:t>Step 6: explore the vulnerability</a:t>
            </a:r>
          </a:p>
          <a:p>
            <a:r>
              <a:rPr lang="en-IN" dirty="0"/>
              <a:t>Step7: try to exploit</a:t>
            </a:r>
          </a:p>
          <a:p>
            <a:endParaRPr lang="en-IN" dirty="0"/>
          </a:p>
          <a:p>
            <a:r>
              <a:rPr lang="en-IN" dirty="0"/>
              <a:t>Mitigation For XSS:</a:t>
            </a:r>
          </a:p>
          <a:p>
            <a:pPr algn="l">
              <a:buFont typeface="Arial" panose="020B0604020202020204" pitchFamily="34" charset="0"/>
              <a:buChar char="•"/>
            </a:pPr>
            <a:r>
              <a:rPr lang="en-US" i="0" dirty="0">
                <a:solidFill>
                  <a:srgbClr val="000000"/>
                </a:solidFill>
                <a:effectLst/>
                <a:highlight>
                  <a:srgbClr val="FFFFFF"/>
                </a:highlight>
                <a:latin typeface="NHGeDS"/>
              </a:rPr>
              <a:t>Whenever possible, prohibit HTML code in inputs. </a:t>
            </a:r>
          </a:p>
          <a:p>
            <a:pPr algn="l">
              <a:buFont typeface="Arial" panose="020B0604020202020204" pitchFamily="34" charset="0"/>
              <a:buChar char="•"/>
            </a:pPr>
            <a:r>
              <a:rPr lang="en-US" i="0" dirty="0">
                <a:solidFill>
                  <a:srgbClr val="000000"/>
                </a:solidFill>
                <a:effectLst/>
                <a:highlight>
                  <a:srgbClr val="FFFFFF"/>
                </a:highlight>
                <a:latin typeface="NHGeDS"/>
              </a:rPr>
              <a:t>Validate inputs. </a:t>
            </a:r>
          </a:p>
          <a:p>
            <a:pPr algn="l">
              <a:buFont typeface="Arial" panose="020B0604020202020204" pitchFamily="34" charset="0"/>
              <a:buChar char="•"/>
            </a:pPr>
            <a:r>
              <a:rPr lang="en-US" i="0" dirty="0">
                <a:solidFill>
                  <a:srgbClr val="000000"/>
                </a:solidFill>
                <a:effectLst/>
                <a:highlight>
                  <a:srgbClr val="FFFFFF"/>
                </a:highlight>
                <a:latin typeface="NHGeDS"/>
              </a:rPr>
              <a:t>Secure your cookies. .</a:t>
            </a:r>
          </a:p>
          <a:p>
            <a:pPr algn="l">
              <a:buFont typeface="Arial" panose="020B0604020202020204" pitchFamily="34" charset="0"/>
              <a:buChar char="•"/>
            </a:pPr>
            <a:r>
              <a:rPr lang="en-US" i="0" dirty="0">
                <a:solidFill>
                  <a:srgbClr val="000000"/>
                </a:solidFill>
                <a:effectLst/>
                <a:highlight>
                  <a:srgbClr val="FFFFFF"/>
                </a:highlight>
                <a:latin typeface="NHGeDS"/>
              </a:rPr>
              <a:t>Sanitize data. Use a web application firewall (WAF). </a:t>
            </a:r>
          </a:p>
          <a:p>
            <a:endParaRPr lang="en-US" dirty="0"/>
          </a:p>
        </p:txBody>
      </p:sp>
    </p:spTree>
    <p:extLst>
      <p:ext uri="{BB962C8B-B14F-4D97-AF65-F5344CB8AC3E}">
        <p14:creationId xmlns:p14="http://schemas.microsoft.com/office/powerpoint/2010/main" val="263581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3EBE9-E34A-1A44-3061-25D8D57A9CEC}"/>
              </a:ext>
            </a:extLst>
          </p:cNvPr>
          <p:cNvPicPr>
            <a:picLocks noChangeAspect="1"/>
          </p:cNvPicPr>
          <p:nvPr/>
        </p:nvPicPr>
        <p:blipFill>
          <a:blip r:embed="rId2"/>
          <a:stretch>
            <a:fillRect/>
          </a:stretch>
        </p:blipFill>
        <p:spPr>
          <a:xfrm>
            <a:off x="0" y="0"/>
            <a:ext cx="7184103" cy="4041058"/>
          </a:xfrm>
          <a:prstGeom prst="rect">
            <a:avLst/>
          </a:prstGeom>
        </p:spPr>
      </p:pic>
      <p:sp>
        <p:nvSpPr>
          <p:cNvPr id="4" name="TextBox 3">
            <a:extLst>
              <a:ext uri="{FF2B5EF4-FFF2-40B4-BE49-F238E27FC236}">
                <a16:creationId xmlns:a16="http://schemas.microsoft.com/office/drawing/2014/main" id="{AAE3B24A-7A2A-8ED2-F3B4-44CED8595AAC}"/>
              </a:ext>
            </a:extLst>
          </p:cNvPr>
          <p:cNvSpPr txBox="1"/>
          <p:nvPr/>
        </p:nvSpPr>
        <p:spPr>
          <a:xfrm>
            <a:off x="7561006" y="560439"/>
            <a:ext cx="4395020" cy="646331"/>
          </a:xfrm>
          <a:prstGeom prst="rect">
            <a:avLst/>
          </a:prstGeom>
          <a:noFill/>
        </p:spPr>
        <p:txBody>
          <a:bodyPr wrap="square" rtlCol="0">
            <a:spAutoFit/>
          </a:bodyPr>
          <a:lstStyle/>
          <a:p>
            <a:r>
              <a:rPr lang="en-IN" dirty="0"/>
              <a:t>Injected some scripts to check the vulnerability., and found reflected </a:t>
            </a:r>
            <a:r>
              <a:rPr lang="en-IN" dirty="0" err="1"/>
              <a:t>xss</a:t>
            </a:r>
            <a:endParaRPr lang="en-IN" dirty="0"/>
          </a:p>
        </p:txBody>
      </p:sp>
    </p:spTree>
    <p:extLst>
      <p:ext uri="{BB962C8B-B14F-4D97-AF65-F5344CB8AC3E}">
        <p14:creationId xmlns:p14="http://schemas.microsoft.com/office/powerpoint/2010/main" val="411227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A08B3C-CEFD-3A80-C0EB-FE3273D42834}"/>
              </a:ext>
            </a:extLst>
          </p:cNvPr>
          <p:cNvPicPr>
            <a:picLocks noChangeAspect="1"/>
          </p:cNvPicPr>
          <p:nvPr/>
        </p:nvPicPr>
        <p:blipFill>
          <a:blip r:embed="rId2"/>
          <a:stretch>
            <a:fillRect/>
          </a:stretch>
        </p:blipFill>
        <p:spPr>
          <a:xfrm>
            <a:off x="0" y="0"/>
            <a:ext cx="10402529" cy="5851423"/>
          </a:xfrm>
          <a:prstGeom prst="rect">
            <a:avLst/>
          </a:prstGeom>
        </p:spPr>
      </p:pic>
    </p:spTree>
    <p:extLst>
      <p:ext uri="{BB962C8B-B14F-4D97-AF65-F5344CB8AC3E}">
        <p14:creationId xmlns:p14="http://schemas.microsoft.com/office/powerpoint/2010/main" val="2923920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842</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Helvetica Neue</vt:lpstr>
      <vt:lpstr>Lato</vt:lpstr>
      <vt:lpstr>NHGeDS</vt:lpstr>
      <vt:lpstr>roboto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Abhimani Nagayyan</dc:creator>
  <cp:lastModifiedBy>Abhimani Nagayyan</cp:lastModifiedBy>
  <cp:revision>5</cp:revision>
  <dcterms:created xsi:type="dcterms:W3CDTF">2024-07-24T14:14:41Z</dcterms:created>
  <dcterms:modified xsi:type="dcterms:W3CDTF">2024-07-25T07:54:58Z</dcterms:modified>
</cp:coreProperties>
</file>